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5" r:id="rId7"/>
    <p:sldId id="266" r:id="rId8"/>
    <p:sldId id="263" r:id="rId9"/>
    <p:sldId id="260" r:id="rId10"/>
    <p:sldId id="267" r:id="rId11"/>
    <p:sldId id="268" r:id="rId12"/>
    <p:sldId id="269" r:id="rId13"/>
    <p:sldId id="26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470-34BF-4A36-AC8F-D5F5FB8E2CB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C55E5-8270-411D-9EEB-F639F9607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69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470-34BF-4A36-AC8F-D5F5FB8E2CB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C55E5-8270-411D-9EEB-F639F9607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96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470-34BF-4A36-AC8F-D5F5FB8E2CB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C55E5-8270-411D-9EEB-F639F9607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06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470-34BF-4A36-AC8F-D5F5FB8E2CB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C55E5-8270-411D-9EEB-F639F9607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655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470-34BF-4A36-AC8F-D5F5FB8E2CB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C55E5-8270-411D-9EEB-F639F9607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72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470-34BF-4A36-AC8F-D5F5FB8E2CB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C55E5-8270-411D-9EEB-F639F9607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87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470-34BF-4A36-AC8F-D5F5FB8E2CB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C55E5-8270-411D-9EEB-F639F9607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73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470-34BF-4A36-AC8F-D5F5FB8E2CB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C55E5-8270-411D-9EEB-F639F9607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7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470-34BF-4A36-AC8F-D5F5FB8E2CB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C55E5-8270-411D-9EEB-F639F9607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61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470-34BF-4A36-AC8F-D5F5FB8E2CB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C55E5-8270-411D-9EEB-F639F9607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08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470-34BF-4A36-AC8F-D5F5FB8E2CB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C55E5-8270-411D-9EEB-F639F9607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24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F3470-34BF-4A36-AC8F-D5F5FB8E2CB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C55E5-8270-411D-9EEB-F639F9607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051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Международный опыт инклюзивно-ориентированной подготовки профессорско-преподавательского состава вузов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Усатаева</a:t>
            </a:r>
            <a:r>
              <a:rPr lang="ru-RU" dirty="0"/>
              <a:t> </a:t>
            </a:r>
            <a:r>
              <a:rPr lang="ru-RU" dirty="0" err="1"/>
              <a:t>Гайнель</a:t>
            </a:r>
            <a:r>
              <a:rPr lang="ru-RU" dirty="0"/>
              <a:t> </a:t>
            </a:r>
            <a:r>
              <a:rPr lang="ru-RU" dirty="0" err="1"/>
              <a:t>Меиртаевна</a:t>
            </a:r>
            <a:r>
              <a:rPr lang="ru-RU" dirty="0"/>
              <a:t>, к.м.н., асс. профессор, директор Центра ЛЭК, доцент кафедры эпидемиологии, </a:t>
            </a:r>
            <a:r>
              <a:rPr lang="ru-RU" dirty="0" err="1"/>
              <a:t>биостатистики</a:t>
            </a:r>
            <a:r>
              <a:rPr lang="ru-RU" dirty="0"/>
              <a:t> и доказательной медицины, факультет медицины и здравоохранения, координатор проекта </a:t>
            </a:r>
            <a:r>
              <a:rPr lang="ru-RU" dirty="0" err="1"/>
              <a:t>Эрасмус</a:t>
            </a:r>
            <a:r>
              <a:rPr lang="ru-RU" dirty="0"/>
              <a:t> + "Развитие услуг для людей с особыми потребностями в вузах" (2018-2022 </a:t>
            </a:r>
            <a:r>
              <a:rPr lang="ru-RU" dirty="0" err="1"/>
              <a:t>гг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53259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Примеры успешных практик (1)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Финляндия:</a:t>
            </a:r>
            <a:r>
              <a:rPr lang="ru-RU" dirty="0"/>
              <a:t> Финляндия активно внедряет универсальный дизайн обучения (</a:t>
            </a:r>
            <a:r>
              <a:rPr lang="ru-RU" dirty="0" err="1"/>
              <a:t>Universal</a:t>
            </a:r>
            <a:r>
              <a:rPr lang="ru-RU" dirty="0"/>
              <a:t> </a:t>
            </a:r>
            <a:r>
              <a:rPr lang="ru-RU" dirty="0" err="1"/>
              <a:t>Design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Learning</a:t>
            </a:r>
            <a:r>
              <a:rPr lang="ru-RU" dirty="0"/>
              <a:t>, UDL) во всех вузах. Университеты разрабатывают учебные программы с учетом принципов гибкости, доступности и персонализированного подхода. </a:t>
            </a:r>
          </a:p>
          <a:p>
            <a:pPr marL="0" indent="0">
              <a:buNone/>
            </a:pPr>
            <a:r>
              <a:rPr lang="ru-RU" dirty="0"/>
              <a:t>Преподавателям предлагаются курсы по адаптивным методикам, цифровым инструментам и созданию инклюзивных учебных материалов. Финский национальный совет по образованию (EDUFI) разрабатывает рекомендации по инклюзивному преподаванию, а государство активно поддерживает исследования и инновации в области инклюзивного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6026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Примеры успешных практик (2)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Германия:</a:t>
            </a:r>
            <a:r>
              <a:rPr lang="ru-RU" dirty="0"/>
              <a:t> В Германии действует программа DAAD (Германская служба академических обменов), финансирующая инклюзивные инициативы в вузах. В ряде университетов реализуется концепция «</a:t>
            </a:r>
            <a:r>
              <a:rPr lang="ru-RU" dirty="0" err="1"/>
              <a:t>Безбарьерного</a:t>
            </a:r>
            <a:r>
              <a:rPr lang="ru-RU" dirty="0"/>
              <a:t> университета» (</a:t>
            </a:r>
            <a:r>
              <a:rPr lang="ru-RU" dirty="0" err="1"/>
              <a:t>Barrierefreies</a:t>
            </a:r>
            <a:r>
              <a:rPr lang="ru-RU" dirty="0"/>
              <a:t> </a:t>
            </a:r>
            <a:r>
              <a:rPr lang="ru-RU" dirty="0" err="1"/>
              <a:t>Studium</a:t>
            </a:r>
            <a:r>
              <a:rPr lang="ru-RU" dirty="0"/>
              <a:t>), предполагающая адаптацию инфраструктуры, учебных материалов и педагогических подходов для студентов с особыми потребностями. Также в Германии активно внедряются менторские программы и цифровые технологии, такие как автоматизированные системы распознавания речи для студентов с нарушением слуха.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951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Заключение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Международный опыт показывает, что успешная инклюзивно-ориентированная подготовка ППС требует комплексного подхода, включающего законодательные меры, методическую поддержку, цифровые технологии и обмен опытом. </a:t>
            </a:r>
          </a:p>
          <a:p>
            <a:pPr marL="0" indent="0">
              <a:buNone/>
            </a:pPr>
            <a:r>
              <a:rPr lang="ru-RU" dirty="0"/>
              <a:t>Эти практики могут быть полезны и для отечественных вузов в разработке эффективных программ обучения преподавателей.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56792"/>
            <a:ext cx="3528392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2119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518457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788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Введение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Современные вызовы высшего образования требуют адаптации образовательного процесса к потребностям всех студентов, включая лиц с ограниченными возможностями здоровья. Инклюзивно-ориентированная подготовка профессорско-преподавательского состава (ППС) вузов становится важнейшим элементом в обеспечении равного доступа к качественному образованию. Рассмотрим международные практики в данной сфере.</a:t>
            </a:r>
          </a:p>
          <a:p>
            <a:endParaRPr lang="ru-RU" dirty="0"/>
          </a:p>
        </p:txBody>
      </p:sp>
      <p:pic>
        <p:nvPicPr>
          <p:cNvPr id="1026" name="Picture 2" descr="C:\Users\Lenovo\Pictures\635853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43881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579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Политика инклюзивного образования в вузах (1)</a:t>
            </a:r>
            <a:r>
              <a:rPr lang="ru-RU" dirty="0"/>
              <a:t> 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В ряде стран на законодательном уровне закреплены требования к инклюзивному образованию. </a:t>
            </a:r>
          </a:p>
          <a:p>
            <a:pPr marL="0" indent="0">
              <a:buNone/>
            </a:pPr>
            <a:r>
              <a:rPr lang="ru-RU" dirty="0"/>
              <a:t>Европейский Союз: </a:t>
            </a:r>
            <a:r>
              <a:rPr lang="ru-RU" dirty="0" err="1"/>
              <a:t>инклюзивность</a:t>
            </a:r>
            <a:r>
              <a:rPr lang="ru-RU" dirty="0"/>
              <a:t> поддерживается в рамках Болонского процесса, а также стратегий ЕС, таких как Европейская стратегия по инвалидности. Многие страны ЕС приняли национальные законы, обязывающие вузы разрабатывать инклюзивные программы.</a:t>
            </a:r>
          </a:p>
          <a:p>
            <a:pPr marL="0" indent="0">
              <a:buNone/>
            </a:pPr>
            <a:r>
              <a:rPr lang="ru-RU" dirty="0"/>
              <a:t>США: действует Закон об образовании лиц с ограниченными возможностями (IDEA), а также Раздел 504 Закона о реабилитации 1973 года, который обязывает вузы обеспечивать доступность образовательных услуг. Закон о гражданских правах американцев с инвалидностью (ADA) регулирует доступность кампусов и инфраструктуры.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253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Политика инклюзивного образования в вузах 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Великобритания</a:t>
            </a:r>
            <a:r>
              <a:rPr lang="ru-RU" dirty="0"/>
              <a:t>: действует </a:t>
            </a:r>
            <a:r>
              <a:rPr lang="ru-RU" dirty="0" err="1"/>
              <a:t>Equality</a:t>
            </a:r>
            <a:r>
              <a:rPr lang="ru-RU" dirty="0"/>
              <a:t> </a:t>
            </a:r>
            <a:r>
              <a:rPr lang="ru-RU" dirty="0" err="1"/>
              <a:t>Act</a:t>
            </a:r>
            <a:r>
              <a:rPr lang="ru-RU" dirty="0"/>
              <a:t> 2010, предписывающий вузам обеспечивать разумные условия для студентов с особыми потребностями, включая создание инклюзивной среды и доступ к вспомогательным технологиям.</a:t>
            </a:r>
          </a:p>
          <a:p>
            <a:r>
              <a:rPr lang="ru-RU" b="1" dirty="0"/>
              <a:t>Австралия</a:t>
            </a:r>
            <a:r>
              <a:rPr lang="ru-RU" dirty="0"/>
              <a:t>: Закон о дискриминации по признаку инвалидности 1992 года требует от университетов обеспечения равного доступа к образованию, включая адаптацию программ и предоставление поддержки студентам.</a:t>
            </a:r>
          </a:p>
          <a:p>
            <a:r>
              <a:rPr lang="ru-RU" b="1" dirty="0"/>
              <a:t>Канада</a:t>
            </a:r>
            <a:r>
              <a:rPr lang="ru-RU" dirty="0"/>
              <a:t>: каждый регион имеет свои законодательные акты, но на федеральном уровне действует Канадская хартия прав и свобод, обеспечивающая равные права на образование для всех граждан, включая лиц с инвалидностью.</a:t>
            </a:r>
          </a:p>
          <a:p>
            <a:pPr marL="0" indent="0">
              <a:buNone/>
            </a:pPr>
            <a:r>
              <a:rPr lang="ru-RU" dirty="0"/>
              <a:t>	В большинстве стран также создаются специальные агентства и комиссии, которые контролируют соблюдение инклюзивных норм и разрабатывают рекомендации для вузов.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9602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Программы подготовки ППС к инклюзивному обучению</a:t>
            </a:r>
            <a:r>
              <a:rPr lang="ru-RU" dirty="0"/>
              <a:t> (1)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В международной практике можно выделить несколько подходов к обучению преподавателей:</a:t>
            </a:r>
          </a:p>
          <a:p>
            <a:r>
              <a:rPr lang="ru-RU" b="1" dirty="0"/>
              <a:t>Курсы повышения квалификации.</a:t>
            </a:r>
            <a:r>
              <a:rPr lang="ru-RU" dirty="0"/>
              <a:t> </a:t>
            </a:r>
          </a:p>
          <a:p>
            <a:r>
              <a:rPr lang="ru-RU" b="1" dirty="0"/>
              <a:t>Интеграция инклюзивных дисциплин в педагогические программы.</a:t>
            </a:r>
            <a:r>
              <a:rPr lang="ru-RU" dirty="0"/>
              <a:t> </a:t>
            </a:r>
          </a:p>
          <a:p>
            <a:r>
              <a:rPr lang="ru-RU" b="1" dirty="0"/>
              <a:t>Сетевые инициативы и обмен опытом.</a:t>
            </a:r>
          </a:p>
          <a:p>
            <a:r>
              <a:rPr lang="ru-RU" b="1" dirty="0"/>
              <a:t>Внедрение наставничества.</a:t>
            </a:r>
          </a:p>
          <a:p>
            <a:r>
              <a:rPr lang="ru-RU" b="1" dirty="0"/>
              <a:t>Развитие междисциплинарного подхода.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012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Программы подготовки ППС к инклюзивному обучению</a:t>
            </a:r>
            <a:r>
              <a:rPr lang="ru-RU" dirty="0"/>
              <a:t> (2)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Курсы повышения квалификации.</a:t>
            </a:r>
            <a:r>
              <a:rPr lang="ru-RU" dirty="0"/>
              <a:t> В Австралии университеты предлагают специализированные курсы для преподавателей, охватывающие адаптивные методики и инклюзивный дизайн обучения. Например, программа </a:t>
            </a:r>
            <a:r>
              <a:rPr lang="ru-RU" dirty="0" err="1"/>
              <a:t>University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Melbourne</a:t>
            </a:r>
            <a:r>
              <a:rPr lang="ru-RU" dirty="0"/>
              <a:t> включает модули по использованию цифровых технологий, психолого-педагогической поддержке и созданию доступной учебной среды.</a:t>
            </a:r>
          </a:p>
          <a:p>
            <a:r>
              <a:rPr lang="ru-RU" b="1" dirty="0"/>
              <a:t>Интеграция инклюзивных дисциплин в педагогические программы.</a:t>
            </a:r>
            <a:r>
              <a:rPr lang="ru-RU" dirty="0"/>
              <a:t> В Канаде </a:t>
            </a:r>
            <a:r>
              <a:rPr lang="ru-RU" dirty="0" err="1"/>
              <a:t>инклюзивность</a:t>
            </a:r>
            <a:r>
              <a:rPr lang="ru-RU" dirty="0"/>
              <a:t> включается в обязательную программу подготовки преподавателей. Например, в </a:t>
            </a:r>
            <a:r>
              <a:rPr lang="ru-RU" dirty="0" err="1"/>
              <a:t>University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British</a:t>
            </a:r>
            <a:r>
              <a:rPr lang="ru-RU" dirty="0"/>
              <a:t> </a:t>
            </a:r>
            <a:r>
              <a:rPr lang="ru-RU" dirty="0" err="1"/>
              <a:t>Columbia</a:t>
            </a:r>
            <a:r>
              <a:rPr lang="ru-RU" dirty="0"/>
              <a:t> введены курсы по дифференцированному обучению, работе с невидимой инвалидностью и методикам универсального дизайна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7226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Программы подготовки ППС к инклюзивному обучению</a:t>
            </a:r>
            <a:r>
              <a:rPr lang="ru-RU" dirty="0"/>
              <a:t> (3)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Сетевые инициативы и обмен опытом.</a:t>
            </a:r>
            <a:r>
              <a:rPr lang="ru-RU" dirty="0"/>
              <a:t> В странах ЕС действует программа </a:t>
            </a:r>
            <a:r>
              <a:rPr lang="ru-RU" dirty="0" err="1"/>
              <a:t>Erasmus</a:t>
            </a:r>
            <a:r>
              <a:rPr lang="ru-RU" dirty="0"/>
              <a:t>+, способствующая обмену лучшими практиками в области инклюзивного обучения. Кроме того, университеты Великобритании и Скандинавии организуют межвузовские семинары и тренинги для преподавателей, способствуя трансферу знаний и развитию международных стандартов инклюзивного образования.</a:t>
            </a:r>
          </a:p>
          <a:p>
            <a:r>
              <a:rPr lang="ru-RU" b="1" dirty="0"/>
              <a:t>Внедрение наставничества.</a:t>
            </a:r>
            <a:r>
              <a:rPr lang="ru-RU" dirty="0"/>
              <a:t> В Финляндии действует модель поддержки молодых преподавателей через наставников с опытом работы в инклюзивном образовании. Эта практика помогает интегрировать инклюзивные подходы в преподавание и развивать педагогические навыки у новых сотрудников вузов.</a:t>
            </a:r>
          </a:p>
          <a:p>
            <a:r>
              <a:rPr lang="ru-RU" b="1" dirty="0"/>
              <a:t>Развитие междисциплинарного подхода.</a:t>
            </a:r>
            <a:r>
              <a:rPr lang="ru-RU" dirty="0"/>
              <a:t> В США университеты сотрудничают с экспертами в области психологии, социальной работы и медицинской реабилитации для подготовки преподавателей к работе с разными группами студентов. Это позволяет формировать инклюзивные образовательные стратегии с учетом специфики различных учебных дисциплин.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0423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Невидимая инвалидность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	это состояние, которое не имеет явных внешних признаков, но существенно влияет на повседневную жизнь человека. Такие состояния могут быть физическими, психическими или неврологическими. К ним относятся, например:</a:t>
            </a:r>
          </a:p>
          <a:p>
            <a:r>
              <a:rPr lang="ru-RU" b="1" dirty="0"/>
              <a:t>Хронические заболевания</a:t>
            </a:r>
            <a:r>
              <a:rPr lang="ru-RU" dirty="0"/>
              <a:t> (диабет, рассеянный склероз, синдром хронической усталости, </a:t>
            </a:r>
            <a:r>
              <a:rPr lang="ru-RU" dirty="0" err="1"/>
              <a:t>фибромиалгия</a:t>
            </a:r>
            <a:r>
              <a:rPr lang="ru-RU" dirty="0"/>
              <a:t>).</a:t>
            </a:r>
          </a:p>
          <a:p>
            <a:r>
              <a:rPr lang="ru-RU" b="1" dirty="0"/>
              <a:t>Психические расстройства</a:t>
            </a:r>
            <a:r>
              <a:rPr lang="ru-RU" dirty="0"/>
              <a:t> (депрессия, тревожные расстройства, посттравматическое стрессовое расстройство).</a:t>
            </a:r>
          </a:p>
          <a:p>
            <a:r>
              <a:rPr lang="ru-RU" b="1" dirty="0"/>
              <a:t>Неврологические и когнитивные нарушения</a:t>
            </a:r>
            <a:r>
              <a:rPr lang="ru-RU" dirty="0"/>
              <a:t> (аутизм, </a:t>
            </a:r>
            <a:r>
              <a:rPr lang="ru-RU" dirty="0" err="1"/>
              <a:t>дислексия</a:t>
            </a:r>
            <a:r>
              <a:rPr lang="ru-RU" dirty="0"/>
              <a:t>, эпилепсия, синдром дефицита внимания и </a:t>
            </a:r>
            <a:r>
              <a:rPr lang="ru-RU" dirty="0" err="1"/>
              <a:t>гиперактивности</a:t>
            </a:r>
            <a:r>
              <a:rPr lang="ru-RU" dirty="0"/>
              <a:t>).</a:t>
            </a:r>
          </a:p>
          <a:p>
            <a:r>
              <a:rPr lang="ru-RU" b="1" dirty="0"/>
              <a:t>Заболевания органов чувств</a:t>
            </a:r>
            <a:r>
              <a:rPr lang="ru-RU" dirty="0"/>
              <a:t> (частичная потеря слуха или зрения, </a:t>
            </a:r>
            <a:r>
              <a:rPr lang="ru-RU" dirty="0" err="1"/>
              <a:t>тиннитус</a:t>
            </a:r>
            <a:r>
              <a:rPr lang="ru-RU" dirty="0"/>
              <a:t>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	Поскольку такие состояния не всегда заметны окружающим, людям с невидимой инвалидностью часто приходится сталкиваться с непониманием, стигматизацией или отсутствием необходимых условий для обучения и работы. В контексте инклюзивного образования важно учитывать их потребности и разрабатывать адаптивные методы преподавания.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9872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Использование цифровых технологий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Технологии играют ключевую роль в инклюзивном образовании:</a:t>
            </a:r>
          </a:p>
          <a:p>
            <a:r>
              <a:rPr lang="ru-RU" b="1" dirty="0"/>
              <a:t>Доступные онлайн-курсы</a:t>
            </a:r>
            <a:r>
              <a:rPr lang="ru-RU" dirty="0"/>
              <a:t> (</a:t>
            </a:r>
            <a:r>
              <a:rPr lang="ru-RU" dirty="0" err="1"/>
              <a:t>MOOCs</a:t>
            </a:r>
            <a:r>
              <a:rPr lang="ru-RU" dirty="0"/>
              <a:t>) с адаптированным контентом.</a:t>
            </a:r>
          </a:p>
          <a:p>
            <a:r>
              <a:rPr lang="ru-RU" b="1" dirty="0"/>
              <a:t>Программы распознавания речи и экранные дикторы</a:t>
            </a:r>
            <a:r>
              <a:rPr lang="ru-RU" dirty="0"/>
              <a:t> для студентов с нарушениями зрения и слуха.</a:t>
            </a:r>
          </a:p>
          <a:p>
            <a:r>
              <a:rPr lang="ru-RU" b="1" dirty="0"/>
              <a:t>Обратная связь и поддержка через цифровые платформы</a:t>
            </a:r>
            <a:r>
              <a:rPr lang="ru-RU" dirty="0"/>
              <a:t>, как это реализовано в университетах США и Европы.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8672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E9AED4AFF95C444BE6683AD457FB4C2" ma:contentTypeVersion="12" ma:contentTypeDescription="Создание документа." ma:contentTypeScope="" ma:versionID="3449a38386be4877b5290b3354a8506a">
  <xsd:schema xmlns:xsd="http://www.w3.org/2001/XMLSchema" xmlns:xs="http://www.w3.org/2001/XMLSchema" xmlns:p="http://schemas.microsoft.com/office/2006/metadata/properties" xmlns:ns2="6f62f1d2-3892-446e-8a70-515885b3d563" xmlns:ns3="57e7b214-5d5e-4b63-ae29-98bc4427786f" targetNamespace="http://schemas.microsoft.com/office/2006/metadata/properties" ma:root="true" ma:fieldsID="b706186b50ec193594a63d5cd623c9eb" ns2:_="" ns3:_="">
    <xsd:import namespace="6f62f1d2-3892-446e-8a70-515885b3d563"/>
    <xsd:import namespace="57e7b214-5d5e-4b63-ae29-98bc442778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2f1d2-3892-446e-8a70-515885b3d5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c62bc966-b589-40ab-a28f-0cd1435a2e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7b214-5d5e-4b63-ae29-98bc4427786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73cd26c-c689-469d-8816-0668c688fe31}" ma:internalName="TaxCatchAll" ma:showField="CatchAllData" ma:web="57e7b214-5d5e-4b63-ae29-98bc442778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e7b214-5d5e-4b63-ae29-98bc4427786f" xsi:nil="true"/>
    <lcf76f155ced4ddcb4097134ff3c332f xmlns="6f62f1d2-3892-446e-8a70-515885b3d56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6375158-D097-4B9E-ABD9-712BD284941C}"/>
</file>

<file path=customXml/itemProps2.xml><?xml version="1.0" encoding="utf-8"?>
<ds:datastoreItem xmlns:ds="http://schemas.openxmlformats.org/officeDocument/2006/customXml" ds:itemID="{CA6F0987-02D4-41FD-A982-A4D4794AF227}"/>
</file>

<file path=customXml/itemProps3.xml><?xml version="1.0" encoding="utf-8"?>
<ds:datastoreItem xmlns:ds="http://schemas.openxmlformats.org/officeDocument/2006/customXml" ds:itemID="{8D39E806-FD12-4197-BE57-69ADC45A2243}"/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987</Words>
  <Application>Microsoft Office PowerPoint</Application>
  <PresentationFormat>Экран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Международный опыт инклюзивно-ориентированной подготовки профессорско-преподавательского состава вузов </vt:lpstr>
      <vt:lpstr>Введение </vt:lpstr>
      <vt:lpstr>Политика инклюзивного образования в вузах (1) </vt:lpstr>
      <vt:lpstr>Политика инклюзивного образования в вузах (2)</vt:lpstr>
      <vt:lpstr>Программы подготовки ППС к инклюзивному обучению (1)</vt:lpstr>
      <vt:lpstr>Программы подготовки ППС к инклюзивному обучению (2)</vt:lpstr>
      <vt:lpstr>Программы подготовки ППС к инклюзивному обучению (3)</vt:lpstr>
      <vt:lpstr>Невидимая инвалидность </vt:lpstr>
      <vt:lpstr>Использование цифровых технологий </vt:lpstr>
      <vt:lpstr>Примеры успешных практик (1) </vt:lpstr>
      <vt:lpstr>Примеры успешных практик (2)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Международный опыт инклюзивно-ориентированной подготовки профессорско-преподавательского состава вузов</dc:title>
  <dc:creator>Lenovo</dc:creator>
  <cp:lastModifiedBy>Дюсупова Гульмира</cp:lastModifiedBy>
  <cp:revision>6</cp:revision>
  <dcterms:created xsi:type="dcterms:W3CDTF">2025-02-15T14:30:07Z</dcterms:created>
  <dcterms:modified xsi:type="dcterms:W3CDTF">2025-02-17T03:06:55Z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0x010100FE9AED4AFF95C444BE6683AD457FB4C2</vt:lpwstr>
  </property>
</Properties>
</file>